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17"/>
  </p:notesMasterIdLst>
  <p:handoutMasterIdLst>
    <p:handoutMasterId r:id="rId18"/>
  </p:handoutMasterIdLst>
  <p:sldIdLst>
    <p:sldId id="493" r:id="rId2"/>
    <p:sldId id="494" r:id="rId3"/>
    <p:sldId id="499" r:id="rId4"/>
    <p:sldId id="503" r:id="rId5"/>
    <p:sldId id="498" r:id="rId6"/>
    <p:sldId id="505" r:id="rId7"/>
    <p:sldId id="500" r:id="rId8"/>
    <p:sldId id="495" r:id="rId9"/>
    <p:sldId id="496" r:id="rId10"/>
    <p:sldId id="497" r:id="rId11"/>
    <p:sldId id="506" r:id="rId12"/>
    <p:sldId id="501" r:id="rId13"/>
    <p:sldId id="504" r:id="rId14"/>
    <p:sldId id="502" r:id="rId15"/>
    <p:sldId id="507" r:id="rId16"/>
  </p:sldIdLst>
  <p:sldSz cx="9144000" cy="6858000" type="screen4x3"/>
  <p:notesSz cx="6815138" cy="99314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76">
          <p15:clr>
            <a:srgbClr val="A4A3A4"/>
          </p15:clr>
        </p15:guide>
        <p15:guide id="2" pos="54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2DDF6"/>
    <a:srgbClr val="000000"/>
    <a:srgbClr val="315791"/>
    <a:srgbClr val="254885"/>
    <a:srgbClr val="284B94"/>
    <a:srgbClr val="006600"/>
    <a:srgbClr val="009900"/>
    <a:srgbClr val="7B7D6B"/>
    <a:srgbClr val="1E4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60" autoAdjust="0"/>
  </p:normalViewPr>
  <p:slideViewPr>
    <p:cSldViewPr snapToObjects="1">
      <p:cViewPr varScale="1">
        <p:scale>
          <a:sx n="83" d="100"/>
          <a:sy n="83" d="100"/>
        </p:scale>
        <p:origin x="1332" y="90"/>
      </p:cViewPr>
      <p:guideLst>
        <p:guide orient="horz" pos="4176"/>
        <p:guide pos="54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05" d="100"/>
          <a:sy n="105" d="100"/>
        </p:scale>
        <p:origin x="-3392" y="-112"/>
      </p:cViewPr>
      <p:guideLst>
        <p:guide orient="horz" pos="3128"/>
        <p:guide pos="214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687" tIns="47843" rIns="95687" bIns="47843" numCol="1" anchor="t" anchorCtr="0" compatLnSpc="1">
            <a:prstTxWarp prst="textNoShape">
              <a:avLst/>
            </a:prstTxWarp>
          </a:bodyPr>
          <a:lstStyle>
            <a:lvl1pPr defTabSz="957263">
              <a:defRPr sz="13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0800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687" tIns="47843" rIns="95687" bIns="47843" numCol="1" anchor="t" anchorCtr="0" compatLnSpc="1">
            <a:prstTxWarp prst="textNoShape">
              <a:avLst/>
            </a:prstTxWarp>
          </a:bodyPr>
          <a:lstStyle>
            <a:lvl1pPr algn="r" defTabSz="957263">
              <a:defRPr sz="13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687" tIns="47843" rIns="95687" bIns="47843" numCol="1" anchor="b" anchorCtr="0" compatLnSpc="1">
            <a:prstTxWarp prst="textNoShape">
              <a:avLst/>
            </a:prstTxWarp>
          </a:bodyPr>
          <a:lstStyle>
            <a:lvl1pPr defTabSz="957263">
              <a:defRPr sz="13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0800" y="9432925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687" tIns="47843" rIns="95687" bIns="47843" numCol="1" anchor="b" anchorCtr="0" compatLnSpc="1">
            <a:prstTxWarp prst="textNoShape">
              <a:avLst/>
            </a:prstTxWarp>
          </a:bodyPr>
          <a:lstStyle>
            <a:lvl1pPr algn="r" defTabSz="957263">
              <a:defRPr sz="1300">
                <a:ea typeface="ＭＳ Ｐゴシック" pitchFamily="34" charset="-128"/>
              </a:defRPr>
            </a:lvl1pPr>
          </a:lstStyle>
          <a:p>
            <a:pPr>
              <a:defRPr/>
            </a:pPr>
            <a:fld id="{5ED94F46-3628-48EF-B320-E3F2A51CABD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2033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687" tIns="47843" rIns="95687" bIns="47843" numCol="1" anchor="t" anchorCtr="0" compatLnSpc="1">
            <a:prstTxWarp prst="textNoShape">
              <a:avLst/>
            </a:prstTxWarp>
          </a:bodyPr>
          <a:lstStyle>
            <a:lvl1pPr defTabSz="957263">
              <a:defRPr sz="13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 bwMode="auto">
          <a:xfrm>
            <a:off x="3860800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687" tIns="47843" rIns="95687" bIns="47843" numCol="1" anchor="t" anchorCtr="0" compatLnSpc="1">
            <a:prstTxWarp prst="textNoShape">
              <a:avLst/>
            </a:prstTxWarp>
          </a:bodyPr>
          <a:lstStyle>
            <a:lvl1pPr algn="r" defTabSz="957263">
              <a:defRPr sz="1300">
                <a:ea typeface="ＭＳ Ｐゴシック" pitchFamily="34" charset="-128"/>
              </a:defRPr>
            </a:lvl1pPr>
          </a:lstStyle>
          <a:p>
            <a:pPr>
              <a:defRPr/>
            </a:pPr>
            <a:fld id="{0D512D98-633D-4643-A415-BDC818DC6B93}" type="datetime1">
              <a:rPr lang="nl-NL"/>
              <a:pPr>
                <a:defRPr/>
              </a:pPr>
              <a:t>9-12-2016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25513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 bwMode="auto">
          <a:xfrm>
            <a:off x="681038" y="4718050"/>
            <a:ext cx="5453062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687" tIns="47843" rIns="95687" bIns="478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tekststijl van het model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 bwMode="auto">
          <a:xfrm>
            <a:off x="0" y="9432925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687" tIns="47843" rIns="95687" bIns="47843" numCol="1" anchor="b" anchorCtr="0" compatLnSpc="1">
            <a:prstTxWarp prst="textNoShape">
              <a:avLst/>
            </a:prstTxWarp>
          </a:bodyPr>
          <a:lstStyle>
            <a:lvl1pPr defTabSz="957263">
              <a:defRPr sz="13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 bwMode="auto">
          <a:xfrm>
            <a:off x="3860800" y="9432925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687" tIns="47843" rIns="95687" bIns="47843" numCol="1" anchor="b" anchorCtr="0" compatLnSpc="1">
            <a:prstTxWarp prst="textNoShape">
              <a:avLst/>
            </a:prstTxWarp>
          </a:bodyPr>
          <a:lstStyle>
            <a:lvl1pPr algn="r" defTabSz="957263">
              <a:defRPr sz="1300">
                <a:ea typeface="ＭＳ Ｐゴシック" pitchFamily="34" charset="-128"/>
              </a:defRPr>
            </a:lvl1pPr>
          </a:lstStyle>
          <a:p>
            <a:pPr>
              <a:defRPr/>
            </a:pPr>
            <a:fld id="{0AEB5D81-526C-4731-B011-A69AFE807E7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7576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‹nr.›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8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20357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13800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28029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46317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0681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37916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14174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0806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84693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‹nr.›</a:t>
            </a:fld>
            <a:endParaRPr kumimoji="0"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17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latinLnBrk="0" hangingPunct="1"/>
            <a:fld id="{D5BBC35B-A44B-4119-B8DA-DE9E3DFADA20}" type="slidenum">
              <a:rPr kumimoji="0" lang="en-US" smtClean="0"/>
              <a:pPr eaLnBrk="1" latinLnBrk="0" hangingPunct="1"/>
              <a:t>‹nr.›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1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-1524000" y="5103168"/>
            <a:ext cx="32766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nl-NL" sz="900" dirty="0">
                <a:solidFill>
                  <a:srgbClr val="A6A6A6"/>
                </a:solidFill>
                <a:ea typeface="+mn-ea"/>
                <a:cs typeface="+mn-cs"/>
              </a:rPr>
              <a:t>© </a:t>
            </a:r>
            <a:r>
              <a:rPr lang="nl-NL" sz="900">
                <a:solidFill>
                  <a:srgbClr val="A6A6A6"/>
                </a:solidFill>
                <a:ea typeface="+mn-ea"/>
                <a:cs typeface="+mn-cs"/>
              </a:rPr>
              <a:t>Stichting IRun2BFit  </a:t>
            </a:r>
            <a:r>
              <a:rPr lang="nl-NL" sz="900" dirty="0">
                <a:solidFill>
                  <a:srgbClr val="A6A6A6"/>
                </a:solidFill>
                <a:ea typeface="+mn-ea"/>
                <a:cs typeface="+mn-cs"/>
              </a:rPr>
              <a:t>Alle rechten voorbehouden </a:t>
            </a: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248400" y="6076950"/>
            <a:ext cx="281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 b="1">
                <a:solidFill>
                  <a:schemeClr val="bg1"/>
                </a:solidFill>
                <a:latin typeface="Arial Narrow" pitchFamily="34" charset="0"/>
                <a:cs typeface="ＭＳ Ｐゴシック"/>
              </a:rPr>
              <a:t>Mijn lijfstijl, mijn keuze.</a:t>
            </a:r>
          </a:p>
        </p:txBody>
      </p:sp>
      <p:pic>
        <p:nvPicPr>
          <p:cNvPr id="30725" name="Afbeelding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798888"/>
            <a:ext cx="320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Rectangle 3"/>
          <p:cNvSpPr>
            <a:spLocks noChangeArrowheads="1"/>
          </p:cNvSpPr>
          <p:nvPr/>
        </p:nvSpPr>
        <p:spPr bwMode="auto">
          <a:xfrm>
            <a:off x="2819400" y="4005263"/>
            <a:ext cx="320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4000" b="1">
                <a:solidFill>
                  <a:srgbClr val="6D6D6D"/>
                </a:solidFill>
                <a:cs typeface="ＭＳ Ｐゴシック"/>
              </a:rPr>
              <a:t>IRun2BFit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303018"/>
            <a:ext cx="627889" cy="292609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53095" y="5378965"/>
            <a:ext cx="7700090" cy="110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Als je samenloopt, loop achter elkaar, zodat snellere lopers je zonder moeite kunnen inhalen</a:t>
            </a:r>
            <a:r>
              <a:rPr lang="nl-NL" sz="1200" b="1" dirty="0" smtClean="0">
                <a:solidFill>
                  <a:srgbClr val="7F7F7F"/>
                </a:solidFill>
                <a:latin typeface="Calibri" pitchFamily="34" charset="0"/>
              </a:rPr>
              <a:t>		</a:t>
            </a:r>
            <a:endParaRPr lang="nl-NL" b="1" dirty="0" smtClean="0">
              <a:solidFill>
                <a:srgbClr val="7F7F7F"/>
              </a:solidFill>
              <a:latin typeface="Calibr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</a:pPr>
            <a:endParaRPr lang="nl-NL" sz="1200" dirty="0" smtClean="0">
              <a:solidFill>
                <a:srgbClr val="7F7F7F"/>
              </a:solidFill>
            </a:endParaRPr>
          </a:p>
        </p:txBody>
      </p:sp>
      <p:sp>
        <p:nvSpPr>
          <p:cNvPr id="9" name="Afgeronde rechthoek 8"/>
          <p:cNvSpPr/>
          <p:nvPr/>
        </p:nvSpPr>
        <p:spPr>
          <a:xfrm>
            <a:off x="2699792" y="692696"/>
            <a:ext cx="3384376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62000" y="774700"/>
            <a:ext cx="71945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algn="ctr"/>
            <a:r>
              <a:rPr lang="en-US" sz="3600" b="1" dirty="0" smtClean="0">
                <a:solidFill>
                  <a:srgbClr val="284B94"/>
                </a:solidFill>
              </a:rPr>
              <a:t>In de race…</a:t>
            </a:r>
            <a:endParaRPr lang="nl-NL" sz="3600" b="1" dirty="0">
              <a:solidFill>
                <a:srgbClr val="284B94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33" y="1870329"/>
            <a:ext cx="5922236" cy="333125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7"/>
          <a:stretch/>
        </p:blipFill>
        <p:spPr>
          <a:xfrm rot="213770">
            <a:off x="6702512" y="4062010"/>
            <a:ext cx="1241412" cy="116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596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248400" y="6076950"/>
            <a:ext cx="281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 b="1">
                <a:solidFill>
                  <a:schemeClr val="bg1"/>
                </a:solidFill>
                <a:latin typeface="Arial Narrow" pitchFamily="34" charset="0"/>
                <a:cs typeface="ＭＳ Ｐゴシック"/>
              </a:rPr>
              <a:t>Mijn lijfstijl, mijn keuze.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303018"/>
            <a:ext cx="627889" cy="292609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303311" y="5422370"/>
            <a:ext cx="6372820" cy="1257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Zorg voor een goede doorstroom. Ga niet met meer dan twee personen naast elkaar lopen</a:t>
            </a:r>
            <a:r>
              <a:rPr lang="nl-NL" sz="2400" b="1" dirty="0" smtClean="0">
                <a:solidFill>
                  <a:srgbClr val="7F7F7F"/>
                </a:solidFill>
                <a:latin typeface="Calibri" pitchFamily="34" charset="0"/>
              </a:rPr>
              <a:t>							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</a:pPr>
            <a:endParaRPr lang="nl-NL" sz="2400" dirty="0" smtClean="0">
              <a:solidFill>
                <a:srgbClr val="7F7F7F"/>
              </a:solidFill>
            </a:endParaRPr>
          </a:p>
        </p:txBody>
      </p:sp>
      <p:sp>
        <p:nvSpPr>
          <p:cNvPr id="9" name="Afgeronde rechthoek 8"/>
          <p:cNvSpPr/>
          <p:nvPr/>
        </p:nvSpPr>
        <p:spPr>
          <a:xfrm>
            <a:off x="2699792" y="692696"/>
            <a:ext cx="3384376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62000" y="774700"/>
            <a:ext cx="71945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algn="ctr"/>
            <a:r>
              <a:rPr lang="en-US" sz="3600" b="1" dirty="0" smtClean="0">
                <a:solidFill>
                  <a:srgbClr val="284B94"/>
                </a:solidFill>
              </a:rPr>
              <a:t>In de race…</a:t>
            </a:r>
            <a:endParaRPr lang="nl-NL" sz="3600" b="1" dirty="0">
              <a:solidFill>
                <a:srgbClr val="284B94"/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0"/>
          <a:stretch/>
        </p:blipFill>
        <p:spPr>
          <a:xfrm>
            <a:off x="1349606" y="1736775"/>
            <a:ext cx="6228784" cy="350887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/>
          <a:stretch/>
        </p:blipFill>
        <p:spPr>
          <a:xfrm>
            <a:off x="6516216" y="4099869"/>
            <a:ext cx="1175385" cy="1322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94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248400" y="6076950"/>
            <a:ext cx="281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 b="1">
                <a:solidFill>
                  <a:schemeClr val="bg1"/>
                </a:solidFill>
                <a:latin typeface="Arial Narrow" pitchFamily="34" charset="0"/>
                <a:cs typeface="ＭＳ Ｐゴシック"/>
              </a:rPr>
              <a:t>Mijn lijfstijl, mijn keuze.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303018"/>
            <a:ext cx="627889" cy="292609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47664" y="1412776"/>
            <a:ext cx="5904656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800" i="1" dirty="0" smtClean="0">
                <a:solidFill>
                  <a:srgbClr val="7F7F7F"/>
                </a:solidFill>
                <a:latin typeface="Calibri" pitchFamily="34" charset="0"/>
              </a:rPr>
              <a:t>Je hebt het gehaald! Je kunt trots op jezelf zijn!</a:t>
            </a:r>
            <a:r>
              <a:rPr lang="nl-NL" sz="1200" b="1" i="1" dirty="0" smtClean="0">
                <a:solidFill>
                  <a:srgbClr val="7F7F7F"/>
                </a:solidFill>
                <a:latin typeface="Calibri" pitchFamily="34" charset="0"/>
              </a:rPr>
              <a:t>	</a:t>
            </a:r>
            <a:r>
              <a:rPr lang="nl-NL" sz="1200" b="1" dirty="0" smtClean="0">
                <a:solidFill>
                  <a:srgbClr val="7F7F7F"/>
                </a:solidFill>
                <a:latin typeface="Calibri" pitchFamily="34" charset="0"/>
              </a:rPr>
              <a:t>						</a:t>
            </a:r>
            <a:endParaRPr lang="nl-NL" b="1" dirty="0" smtClean="0">
              <a:solidFill>
                <a:srgbClr val="7F7F7F"/>
              </a:solidFill>
              <a:latin typeface="Calibr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</a:pPr>
            <a:endParaRPr lang="nl-NL" sz="1200" dirty="0" smtClean="0">
              <a:solidFill>
                <a:srgbClr val="7F7F7F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05326" y="5501601"/>
            <a:ext cx="8064500" cy="6655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800" dirty="0" smtClean="0">
                <a:solidFill>
                  <a:srgbClr val="7F7F7F"/>
                </a:solidFill>
                <a:latin typeface="Calibri" pitchFamily="34" charset="0"/>
              </a:rPr>
              <a:t>Be </a:t>
            </a:r>
            <a:r>
              <a:rPr lang="nl-NL" sz="2800" dirty="0" err="1" smtClean="0">
                <a:solidFill>
                  <a:srgbClr val="7F7F7F"/>
                </a:solidFill>
                <a:latin typeface="Calibri" pitchFamily="34" charset="0"/>
              </a:rPr>
              <a:t>proud</a:t>
            </a:r>
            <a:r>
              <a:rPr lang="nl-NL" sz="2800" dirty="0" smtClean="0">
                <a:solidFill>
                  <a:srgbClr val="7F7F7F"/>
                </a:solidFill>
                <a:latin typeface="Calibri" pitchFamily="34" charset="0"/>
              </a:rPr>
              <a:t>! Je hebt het gehaald, juichen en shinen mag!  </a:t>
            </a:r>
            <a:r>
              <a:rPr lang="nl-NL" sz="1200" b="1" dirty="0" smtClean="0">
                <a:solidFill>
                  <a:srgbClr val="7F7F7F"/>
                </a:solidFill>
                <a:latin typeface="Calibri" pitchFamily="34" charset="0"/>
              </a:rPr>
              <a:t>						</a:t>
            </a:r>
            <a:endParaRPr lang="nl-NL" b="1" dirty="0" smtClean="0">
              <a:solidFill>
                <a:srgbClr val="7F7F7F"/>
              </a:solidFill>
              <a:latin typeface="Calibr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</a:pPr>
            <a:endParaRPr lang="nl-NL" sz="1200" dirty="0" smtClean="0">
              <a:solidFill>
                <a:srgbClr val="7F7F7F"/>
              </a:solidFill>
            </a:endParaRPr>
          </a:p>
        </p:txBody>
      </p:sp>
      <p:sp>
        <p:nvSpPr>
          <p:cNvPr id="11" name="Afgeronde rechthoek 10"/>
          <p:cNvSpPr/>
          <p:nvPr/>
        </p:nvSpPr>
        <p:spPr>
          <a:xfrm>
            <a:off x="2699792" y="692696"/>
            <a:ext cx="3384376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62000" y="774700"/>
            <a:ext cx="71945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algn="ctr"/>
            <a:r>
              <a:rPr lang="en-US" sz="3600" b="1" dirty="0" err="1" smtClean="0">
                <a:solidFill>
                  <a:srgbClr val="284B94"/>
                </a:solidFill>
              </a:rPr>
              <a:t>Bij</a:t>
            </a:r>
            <a:r>
              <a:rPr lang="en-US" sz="3600" b="1" dirty="0" smtClean="0">
                <a:solidFill>
                  <a:srgbClr val="284B94"/>
                </a:solidFill>
              </a:rPr>
              <a:t> de finish</a:t>
            </a:r>
            <a:endParaRPr lang="nl-NL" sz="3600" b="1" dirty="0">
              <a:solidFill>
                <a:srgbClr val="284B94"/>
              </a:solidFill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69" y="2021386"/>
            <a:ext cx="4343412" cy="3257559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7"/>
          <a:stretch/>
        </p:blipFill>
        <p:spPr>
          <a:xfrm rot="213770">
            <a:off x="6111650" y="4094358"/>
            <a:ext cx="1229156" cy="1156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561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248400" y="6076950"/>
            <a:ext cx="281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 b="1">
                <a:solidFill>
                  <a:schemeClr val="bg1"/>
                </a:solidFill>
                <a:latin typeface="Arial Narrow" pitchFamily="34" charset="0"/>
                <a:cs typeface="ＭＳ Ｐゴシック"/>
              </a:rPr>
              <a:t>Mijn lijfstijl, mijn keuze.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303018"/>
            <a:ext cx="627889" cy="292609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47664" y="1412776"/>
            <a:ext cx="5904656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800" i="1" dirty="0" smtClean="0">
                <a:solidFill>
                  <a:srgbClr val="7F7F7F"/>
                </a:solidFill>
                <a:latin typeface="Calibri" pitchFamily="34" charset="0"/>
              </a:rPr>
              <a:t>Je hebt het gehaald! Je kunt trots op jezelf zijn!</a:t>
            </a:r>
            <a:r>
              <a:rPr lang="nl-NL" sz="1200" b="1" i="1" dirty="0" smtClean="0">
                <a:solidFill>
                  <a:srgbClr val="7F7F7F"/>
                </a:solidFill>
                <a:latin typeface="Calibri" pitchFamily="34" charset="0"/>
              </a:rPr>
              <a:t>	</a:t>
            </a:r>
            <a:r>
              <a:rPr lang="nl-NL" sz="1200" b="1" dirty="0" smtClean="0">
                <a:solidFill>
                  <a:srgbClr val="7F7F7F"/>
                </a:solidFill>
                <a:latin typeface="Calibri" pitchFamily="34" charset="0"/>
              </a:rPr>
              <a:t>						</a:t>
            </a:r>
            <a:endParaRPr lang="nl-NL" b="1" dirty="0" smtClean="0">
              <a:solidFill>
                <a:srgbClr val="7F7F7F"/>
              </a:solidFill>
              <a:latin typeface="Calibr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</a:pPr>
            <a:endParaRPr lang="nl-NL" sz="1200" dirty="0" smtClean="0">
              <a:solidFill>
                <a:srgbClr val="7F7F7F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467678" y="2554908"/>
            <a:ext cx="4187840" cy="2848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Ook al ben je moe: hou de finish zone vrij en ga niet </a:t>
            </a:r>
            <a:r>
              <a:rPr lang="nl-NL" sz="2400" dirty="0">
                <a:solidFill>
                  <a:srgbClr val="7F7F7F"/>
                </a:solidFill>
                <a:latin typeface="Calibri" pitchFamily="34" charset="0"/>
              </a:rPr>
              <a:t>hier </a:t>
            </a: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wachten op elkaar of uithijgen. </a:t>
            </a:r>
          </a:p>
          <a:p>
            <a:pPr marL="0" indent="0" fontAlgn="auto">
              <a:spcAft>
                <a:spcPts val="0"/>
              </a:spcAft>
              <a:buClr>
                <a:schemeClr val="tx1"/>
              </a:buClr>
              <a:buNone/>
            </a:pPr>
            <a:endParaRPr lang="en-US" sz="2400" dirty="0" smtClean="0">
              <a:solidFill>
                <a:srgbClr val="7F7F7F"/>
              </a:solidFill>
              <a:latin typeface="Calibri" pitchFamily="34" charset="0"/>
            </a:endParaRPr>
          </a:p>
          <a:p>
            <a:pPr marL="0" indent="0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Vooral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bij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grote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evenement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wordt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 het </a:t>
            </a:r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dan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veel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te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druk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en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krijg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 je </a:t>
            </a:r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opstoppingen</a:t>
            </a:r>
            <a:endParaRPr lang="nl-NL" sz="2400" dirty="0" smtClean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11" name="Afgeronde rechthoek 10"/>
          <p:cNvSpPr/>
          <p:nvPr/>
        </p:nvSpPr>
        <p:spPr>
          <a:xfrm>
            <a:off x="2699792" y="692696"/>
            <a:ext cx="3384376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62000" y="774700"/>
            <a:ext cx="71945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algn="ctr"/>
            <a:r>
              <a:rPr lang="en-US" sz="3600" b="1" dirty="0" err="1" smtClean="0">
                <a:solidFill>
                  <a:srgbClr val="284B94"/>
                </a:solidFill>
              </a:rPr>
              <a:t>Bij</a:t>
            </a:r>
            <a:r>
              <a:rPr lang="en-US" sz="3600" b="1" dirty="0" smtClean="0">
                <a:solidFill>
                  <a:srgbClr val="284B94"/>
                </a:solidFill>
              </a:rPr>
              <a:t> de finish</a:t>
            </a:r>
            <a:endParaRPr lang="nl-NL" sz="3600" b="1" dirty="0">
              <a:solidFill>
                <a:srgbClr val="284B94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2"/>
          <a:stretch/>
        </p:blipFill>
        <p:spPr>
          <a:xfrm>
            <a:off x="1148901" y="2143871"/>
            <a:ext cx="3016891" cy="417317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/>
          <a:stretch/>
        </p:blipFill>
        <p:spPr>
          <a:xfrm>
            <a:off x="3641198" y="5644148"/>
            <a:ext cx="799827" cy="89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4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248400" y="6076950"/>
            <a:ext cx="281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 b="1">
                <a:solidFill>
                  <a:schemeClr val="bg1"/>
                </a:solidFill>
                <a:latin typeface="Arial Narrow" pitchFamily="34" charset="0"/>
                <a:cs typeface="ＭＳ Ｐゴシック"/>
              </a:rPr>
              <a:t>Mijn lijfstijl, mijn keuze.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303018"/>
            <a:ext cx="627889" cy="292609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47664" y="1412776"/>
            <a:ext cx="5904656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800" i="1" dirty="0" smtClean="0">
                <a:solidFill>
                  <a:srgbClr val="7F7F7F"/>
                </a:solidFill>
                <a:latin typeface="Calibri" pitchFamily="34" charset="0"/>
              </a:rPr>
              <a:t>Je hebt het gehaald! Je kunt trots op jezelf zijn!</a:t>
            </a:r>
            <a:r>
              <a:rPr lang="nl-NL" sz="1200" b="1" i="1" dirty="0" smtClean="0">
                <a:solidFill>
                  <a:srgbClr val="7F7F7F"/>
                </a:solidFill>
                <a:latin typeface="Calibri" pitchFamily="34" charset="0"/>
              </a:rPr>
              <a:t>	</a:t>
            </a:r>
            <a:r>
              <a:rPr lang="nl-NL" sz="1200" b="1" dirty="0" smtClean="0">
                <a:solidFill>
                  <a:srgbClr val="7F7F7F"/>
                </a:solidFill>
                <a:latin typeface="Calibri" pitchFamily="34" charset="0"/>
              </a:rPr>
              <a:t>						</a:t>
            </a:r>
            <a:endParaRPr lang="nl-NL" b="1" dirty="0" smtClean="0">
              <a:solidFill>
                <a:srgbClr val="7F7F7F"/>
              </a:solidFill>
              <a:latin typeface="Calibr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</a:pPr>
            <a:endParaRPr lang="nl-NL" sz="1200" dirty="0" smtClean="0">
              <a:solidFill>
                <a:srgbClr val="7F7F7F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95499" y="5619085"/>
            <a:ext cx="7304893" cy="8579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3100" dirty="0">
                <a:solidFill>
                  <a:srgbClr val="7F7F7F"/>
                </a:solidFill>
                <a:latin typeface="Calibri" pitchFamily="34" charset="0"/>
              </a:rPr>
              <a:t>Loop als je over de finish gaat door naar je docent, die aangeeft waar je naar toe kunt </a:t>
            </a:r>
            <a:r>
              <a:rPr lang="nl-NL" sz="1300" b="1" dirty="0" smtClean="0">
                <a:solidFill>
                  <a:srgbClr val="7F7F7F"/>
                </a:solidFill>
                <a:latin typeface="Calibri" pitchFamily="34" charset="0"/>
              </a:rPr>
              <a:t>	</a:t>
            </a:r>
            <a:r>
              <a:rPr lang="nl-NL" sz="1200" b="1" dirty="0" smtClean="0">
                <a:solidFill>
                  <a:srgbClr val="7F7F7F"/>
                </a:solidFill>
                <a:latin typeface="Calibri" pitchFamily="34" charset="0"/>
              </a:rPr>
              <a:t>					</a:t>
            </a:r>
            <a:endParaRPr lang="nl-NL" b="1" dirty="0" smtClean="0">
              <a:solidFill>
                <a:srgbClr val="7F7F7F"/>
              </a:solidFill>
              <a:latin typeface="Calibr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</a:pPr>
            <a:endParaRPr lang="nl-NL" sz="1200" dirty="0" smtClean="0">
              <a:solidFill>
                <a:srgbClr val="7F7F7F"/>
              </a:solidFill>
            </a:endParaRPr>
          </a:p>
        </p:txBody>
      </p:sp>
      <p:sp>
        <p:nvSpPr>
          <p:cNvPr id="11" name="Afgeronde rechthoek 10"/>
          <p:cNvSpPr/>
          <p:nvPr/>
        </p:nvSpPr>
        <p:spPr>
          <a:xfrm>
            <a:off x="2699792" y="692696"/>
            <a:ext cx="3384376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62000" y="774700"/>
            <a:ext cx="71945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algn="ctr"/>
            <a:r>
              <a:rPr lang="en-US" sz="3600" b="1" dirty="0" err="1" smtClean="0">
                <a:solidFill>
                  <a:srgbClr val="284B94"/>
                </a:solidFill>
              </a:rPr>
              <a:t>Bij</a:t>
            </a:r>
            <a:r>
              <a:rPr lang="en-US" sz="3600" b="1" dirty="0" smtClean="0">
                <a:solidFill>
                  <a:srgbClr val="284B94"/>
                </a:solidFill>
              </a:rPr>
              <a:t> de finish</a:t>
            </a:r>
            <a:endParaRPr lang="nl-NL" sz="3600" b="1" dirty="0">
              <a:solidFill>
                <a:srgbClr val="284B94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43" y="2132856"/>
            <a:ext cx="4968552" cy="3312368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7"/>
          <a:stretch/>
        </p:blipFill>
        <p:spPr>
          <a:xfrm rot="213770">
            <a:off x="6303642" y="4258346"/>
            <a:ext cx="1149904" cy="1081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89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248400" y="6076950"/>
            <a:ext cx="281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 b="1">
                <a:solidFill>
                  <a:schemeClr val="bg1"/>
                </a:solidFill>
                <a:latin typeface="Arial Narrow" pitchFamily="34" charset="0"/>
                <a:cs typeface="ＭＳ Ｐゴシック"/>
              </a:rPr>
              <a:t>Mijn lijfstijl, mijn keuze.</a:t>
            </a:r>
          </a:p>
        </p:txBody>
      </p:sp>
      <p:pic>
        <p:nvPicPr>
          <p:cNvPr id="10" name="Picture 12" descr="naamloos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038" y="-430213"/>
            <a:ext cx="9744076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347864" y="908720"/>
            <a:ext cx="5338936" cy="1066800"/>
          </a:xfrm>
          <a:prstGeom prst="rect">
            <a:avLst/>
          </a:prstGeom>
          <a:noFill/>
          <a:ln>
            <a:noFill/>
          </a:ln>
          <a:effectLst>
            <a:outerShdw blurRad="622300" dist="38100" dir="2700000" rotWithShape="0">
              <a:srgbClr val="80808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nl-NL" sz="4400" b="1" dirty="0" smtClean="0">
                <a:solidFill>
                  <a:schemeClr val="bg1"/>
                </a:solidFill>
                <a:effectLst>
                  <a:outerShdw blurRad="863600" dist="38100" dir="2700000">
                    <a:srgbClr val="000000">
                      <a:alpha val="0"/>
                    </a:srgbClr>
                  </a:outerShdw>
                </a:effectLst>
                <a:latin typeface="+mn-lt"/>
                <a:cs typeface="+mn-cs"/>
              </a:rPr>
              <a:t>Heel veel succes bij jouw einddoel!</a:t>
            </a:r>
            <a:endParaRPr lang="nl-NL" sz="3600" dirty="0">
              <a:solidFill>
                <a:schemeClr val="bg1"/>
              </a:solidFill>
              <a:effectLst>
                <a:outerShdw blurRad="863600" dist="38100" dir="2700000">
                  <a:srgbClr val="000000">
                    <a:alpha val="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bg1">
              <a:alpha val="14902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nl-NL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6" name="Afbeelding 10" descr="LOGO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324600"/>
            <a:ext cx="9144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6934200" y="640080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l-NL" sz="1200" b="1" dirty="0">
                <a:solidFill>
                  <a:srgbClr val="FFFFFF">
                    <a:alpha val="40000"/>
                  </a:srgbClr>
                </a:solidFill>
                <a:latin typeface="Arial" charset="0"/>
                <a:cs typeface="+mn-cs"/>
              </a:rPr>
              <a:t>Mijn lijfstijl is mijn keuze.</a:t>
            </a:r>
          </a:p>
        </p:txBody>
      </p:sp>
    </p:spTree>
    <p:extLst>
      <p:ext uri="{BB962C8B-B14F-4D97-AF65-F5344CB8AC3E}">
        <p14:creationId xmlns:p14="http://schemas.microsoft.com/office/powerpoint/2010/main" val="99003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248400" y="6076950"/>
            <a:ext cx="281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 b="1">
                <a:solidFill>
                  <a:schemeClr val="bg1"/>
                </a:solidFill>
                <a:latin typeface="Arial Narrow" pitchFamily="34" charset="0"/>
                <a:cs typeface="ＭＳ Ｐゴシック"/>
              </a:rPr>
              <a:t>Mijn lijfstijl, mijn keuze.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0" y="1782877"/>
            <a:ext cx="6669590" cy="443689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303018"/>
            <a:ext cx="627889" cy="292609"/>
          </a:xfrm>
          <a:prstGeom prst="rect">
            <a:avLst/>
          </a:prstGeom>
        </p:spPr>
      </p:pic>
      <p:sp>
        <p:nvSpPr>
          <p:cNvPr id="9" name="Afgeronde rechthoek 8"/>
          <p:cNvSpPr/>
          <p:nvPr/>
        </p:nvSpPr>
        <p:spPr>
          <a:xfrm>
            <a:off x="611560" y="692696"/>
            <a:ext cx="7704856" cy="720080"/>
          </a:xfrm>
          <a:prstGeom prst="roundRect">
            <a:avLst/>
          </a:prstGeom>
          <a:solidFill>
            <a:srgbClr val="C2DD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62000" y="774700"/>
            <a:ext cx="71945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algn="ctr"/>
            <a:r>
              <a:rPr lang="en-US" sz="3600" b="1" dirty="0" smtClean="0">
                <a:solidFill>
                  <a:srgbClr val="284B94"/>
                </a:solidFill>
              </a:rPr>
              <a:t>Do’s </a:t>
            </a:r>
            <a:r>
              <a:rPr lang="en-US" sz="3600" b="1" dirty="0" err="1" smtClean="0">
                <a:solidFill>
                  <a:srgbClr val="284B94"/>
                </a:solidFill>
              </a:rPr>
              <a:t>en</a:t>
            </a:r>
            <a:r>
              <a:rPr lang="en-US" sz="3600" b="1" dirty="0" smtClean="0">
                <a:solidFill>
                  <a:srgbClr val="284B94"/>
                </a:solidFill>
              </a:rPr>
              <a:t> Don’ts </a:t>
            </a:r>
            <a:r>
              <a:rPr lang="en-US" sz="3600" b="1" dirty="0" err="1" smtClean="0">
                <a:solidFill>
                  <a:srgbClr val="284B94"/>
                </a:solidFill>
              </a:rPr>
              <a:t>bij</a:t>
            </a:r>
            <a:r>
              <a:rPr lang="en-US" sz="3600" b="1" dirty="0" smtClean="0">
                <a:solidFill>
                  <a:srgbClr val="284B94"/>
                </a:solidFill>
              </a:rPr>
              <a:t> het </a:t>
            </a:r>
            <a:r>
              <a:rPr lang="en-US" sz="3600" b="1" dirty="0" err="1" smtClean="0">
                <a:solidFill>
                  <a:srgbClr val="284B94"/>
                </a:solidFill>
              </a:rPr>
              <a:t>evenement</a:t>
            </a:r>
            <a:endParaRPr lang="nl-NL" sz="3600" b="1" dirty="0">
              <a:solidFill>
                <a:srgbClr val="284B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/>
          <p:cNvSpPr/>
          <p:nvPr/>
        </p:nvSpPr>
        <p:spPr>
          <a:xfrm>
            <a:off x="611560" y="692696"/>
            <a:ext cx="7704856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24690" y="3789040"/>
            <a:ext cx="77048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Veel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jongeren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doen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via IRun2BFit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voor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de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eerste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keer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mee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aan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een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evenement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.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En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waar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moet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je nu op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letten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als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je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voor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de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eerste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keer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meedoet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?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Er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zijn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namelijk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wel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een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paar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regeltjes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bijvoorbeeld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om het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veilig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en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gezellig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te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houden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pitchFamily="34" charset="0"/>
              </a:rPr>
              <a:t>voor</a:t>
            </a:r>
            <a:r>
              <a:rPr lang="en-US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US" sz="2400" dirty="0" err="1" smtClean="0">
                <a:solidFill>
                  <a:srgbClr val="7F7F7F"/>
                </a:solidFill>
                <a:latin typeface="Calibri" pitchFamily="34" charset="0"/>
              </a:rPr>
              <a:t>iedereen</a:t>
            </a:r>
            <a:r>
              <a:rPr lang="en-US" sz="2400" dirty="0" smtClean="0">
                <a:solidFill>
                  <a:srgbClr val="7F7F7F"/>
                </a:solidFill>
                <a:latin typeface="Calibri" pitchFamily="34" charset="0"/>
              </a:rPr>
              <a:t>.</a:t>
            </a:r>
            <a:endParaRPr lang="nl-NL" sz="2400" b="1" dirty="0">
              <a:solidFill>
                <a:schemeClr val="bg1"/>
              </a:solidFill>
              <a:latin typeface="Arial Narrow" pitchFamily="34" charset="0"/>
              <a:cs typeface="ＭＳ Ｐゴシック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62000" y="774700"/>
            <a:ext cx="71945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algn="ctr"/>
            <a:r>
              <a:rPr lang="en-US" sz="3600" b="1" dirty="0" smtClean="0">
                <a:solidFill>
                  <a:srgbClr val="284B94"/>
                </a:solidFill>
              </a:rPr>
              <a:t>Do’s </a:t>
            </a:r>
            <a:r>
              <a:rPr lang="en-US" sz="3600" b="1" dirty="0" err="1" smtClean="0">
                <a:solidFill>
                  <a:srgbClr val="284B94"/>
                </a:solidFill>
              </a:rPr>
              <a:t>en</a:t>
            </a:r>
            <a:r>
              <a:rPr lang="en-US" sz="3600" b="1" dirty="0" smtClean="0">
                <a:solidFill>
                  <a:srgbClr val="284B94"/>
                </a:solidFill>
              </a:rPr>
              <a:t> Don’ts </a:t>
            </a:r>
            <a:r>
              <a:rPr lang="en-US" sz="3600" b="1" dirty="0" err="1" smtClean="0">
                <a:solidFill>
                  <a:srgbClr val="284B94"/>
                </a:solidFill>
              </a:rPr>
              <a:t>bij</a:t>
            </a:r>
            <a:r>
              <a:rPr lang="en-US" sz="3600" b="1" dirty="0" smtClean="0">
                <a:solidFill>
                  <a:srgbClr val="284B94"/>
                </a:solidFill>
              </a:rPr>
              <a:t> het </a:t>
            </a:r>
            <a:r>
              <a:rPr lang="en-US" sz="3600" b="1" dirty="0" err="1" smtClean="0">
                <a:solidFill>
                  <a:srgbClr val="284B94"/>
                </a:solidFill>
              </a:rPr>
              <a:t>evenement</a:t>
            </a:r>
            <a:endParaRPr lang="nl-NL" sz="3600" b="1" dirty="0">
              <a:solidFill>
                <a:srgbClr val="284B94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24690" y="2291387"/>
            <a:ext cx="7704856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Loopevenementen in Nederland worden steeds groter. Soms doen duizenden lopers mee. </a:t>
            </a:r>
            <a:r>
              <a:rPr lang="nl-NL" sz="2400" dirty="0">
                <a:solidFill>
                  <a:srgbClr val="7F7F7F"/>
                </a:solidFill>
                <a:latin typeface="Calibri" pitchFamily="34" charset="0"/>
              </a:rPr>
              <a:t>Evenementen zijn hartstikke blij dat jongeren </a:t>
            </a: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meedoen; jullie zijn de lopers van de toekomst!</a:t>
            </a:r>
            <a:endParaRPr lang="nl-NL" sz="1100" dirty="0" smtClean="0">
              <a:solidFill>
                <a:srgbClr val="7F7F7F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303018"/>
            <a:ext cx="627889" cy="29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0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/>
          <p:cNvSpPr/>
          <p:nvPr/>
        </p:nvSpPr>
        <p:spPr>
          <a:xfrm>
            <a:off x="2699792" y="692696"/>
            <a:ext cx="3384376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248400" y="6076950"/>
            <a:ext cx="281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  <a:latin typeface="Arial Narrow" pitchFamily="34" charset="0"/>
                <a:cs typeface="ＭＳ Ｐゴシック"/>
              </a:rPr>
              <a:t>Mijn lijfstijl, mijn keuze.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62000" y="774700"/>
            <a:ext cx="71945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algn="ctr"/>
            <a:r>
              <a:rPr lang="en-US" sz="3600" b="1" dirty="0" err="1" smtClean="0">
                <a:solidFill>
                  <a:srgbClr val="284B94"/>
                </a:solidFill>
              </a:rPr>
              <a:t>Kleding</a:t>
            </a:r>
            <a:endParaRPr lang="nl-NL" sz="3600" b="1" dirty="0">
              <a:solidFill>
                <a:srgbClr val="284B94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44020" y="2445451"/>
            <a:ext cx="3960440" cy="4009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400" dirty="0">
                <a:solidFill>
                  <a:srgbClr val="7F7F7F"/>
                </a:solidFill>
                <a:latin typeface="Calibri" pitchFamily="34" charset="0"/>
              </a:rPr>
              <a:t>Doe goede hardloopkleding </a:t>
            </a: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aan. Trek je IRun2BFit shirt aan, een lekkere (korte) broek en goede loopschoenen. </a:t>
            </a:r>
          </a:p>
          <a:p>
            <a:pPr marL="0" indent="0" fontAlgn="auto">
              <a:spcAft>
                <a:spcPts val="0"/>
              </a:spcAft>
              <a:buClr>
                <a:schemeClr val="tx1"/>
              </a:buClr>
              <a:buNone/>
            </a:pPr>
            <a:endParaRPr lang="nl-NL" sz="2400" dirty="0">
              <a:solidFill>
                <a:srgbClr val="7F7F7F"/>
              </a:solidFill>
              <a:latin typeface="Calibri" pitchFamily="34" charset="0"/>
            </a:endParaRPr>
          </a:p>
          <a:p>
            <a:pPr marL="0" indent="0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En als het koud is, kun je natuurlijk een trainingsjack aantrekken!</a:t>
            </a:r>
            <a:endParaRPr lang="nl-NL" sz="2800" b="1" dirty="0" smtClean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5" b="3540"/>
          <a:stretch/>
        </p:blipFill>
        <p:spPr>
          <a:xfrm>
            <a:off x="1203756" y="1943414"/>
            <a:ext cx="3024336" cy="465911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7"/>
          <a:stretch/>
        </p:blipFill>
        <p:spPr>
          <a:xfrm rot="213770">
            <a:off x="3668106" y="5338114"/>
            <a:ext cx="1119972" cy="1053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303018"/>
            <a:ext cx="627889" cy="292609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555776" y="1412776"/>
            <a:ext cx="4968552" cy="4243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800" i="1" dirty="0" smtClean="0">
                <a:solidFill>
                  <a:srgbClr val="7F7F7F"/>
                </a:solidFill>
                <a:latin typeface="Calibri" pitchFamily="34" charset="0"/>
              </a:rPr>
              <a:t>Wat trek je aan? Wat neem je mee?</a:t>
            </a:r>
            <a:r>
              <a:rPr lang="nl-NL" sz="1200" b="1" dirty="0" smtClean="0">
                <a:solidFill>
                  <a:srgbClr val="7F7F7F"/>
                </a:solidFill>
                <a:latin typeface="Calibri" pitchFamily="34" charset="0"/>
              </a:rPr>
              <a:t>						</a:t>
            </a:r>
            <a:endParaRPr lang="nl-NL" b="1" dirty="0" smtClean="0">
              <a:solidFill>
                <a:srgbClr val="7F7F7F"/>
              </a:solidFill>
              <a:latin typeface="Calibr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</a:pPr>
            <a:endParaRPr lang="nl-NL" sz="1200" dirty="0" smtClean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8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/>
          <p:cNvSpPr/>
          <p:nvPr/>
        </p:nvSpPr>
        <p:spPr>
          <a:xfrm>
            <a:off x="2699792" y="692696"/>
            <a:ext cx="3384376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62000" y="774700"/>
            <a:ext cx="71945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algn="ctr"/>
            <a:r>
              <a:rPr lang="en-US" sz="3600" b="1" dirty="0" err="1" smtClean="0">
                <a:solidFill>
                  <a:srgbClr val="284B94"/>
                </a:solidFill>
              </a:rPr>
              <a:t>Kleding</a:t>
            </a:r>
            <a:endParaRPr lang="nl-NL" sz="3600" b="1" dirty="0">
              <a:solidFill>
                <a:srgbClr val="284B94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62000" y="5356318"/>
            <a:ext cx="7416824" cy="904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Trek niet te weinig aan…. Maar ook zeker niet te veel! </a:t>
            </a:r>
          </a:p>
          <a:p>
            <a:pPr marL="0" indent="0" algn="ctr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Neem géén jassen en tassen mee het parcours op</a:t>
            </a:r>
            <a:endParaRPr lang="nl-NL" sz="2400" dirty="0" smtClean="0">
              <a:solidFill>
                <a:srgbClr val="7F7F7F"/>
              </a:solidFill>
            </a:endParaRPr>
          </a:p>
        </p:txBody>
      </p:sp>
      <p:pic>
        <p:nvPicPr>
          <p:cNvPr id="191492" name="Picture 4" descr="Afbeeldingsresultaat voor runners worst clot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95" y="1919666"/>
            <a:ext cx="4743350" cy="316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/>
          <a:stretch/>
        </p:blipFill>
        <p:spPr>
          <a:xfrm>
            <a:off x="6094468" y="4124991"/>
            <a:ext cx="1108993" cy="12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303018"/>
            <a:ext cx="627889" cy="292609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555776" y="1412776"/>
            <a:ext cx="4968552" cy="4243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800" i="1" dirty="0" smtClean="0">
                <a:solidFill>
                  <a:srgbClr val="7F7F7F"/>
                </a:solidFill>
                <a:latin typeface="Calibri" pitchFamily="34" charset="0"/>
              </a:rPr>
              <a:t>Wat trek je aan? Wat neem je mee?</a:t>
            </a:r>
            <a:r>
              <a:rPr lang="nl-NL" sz="1200" b="1" dirty="0" smtClean="0">
                <a:solidFill>
                  <a:srgbClr val="7F7F7F"/>
                </a:solidFill>
                <a:latin typeface="Calibri" pitchFamily="34" charset="0"/>
              </a:rPr>
              <a:t>						</a:t>
            </a:r>
            <a:endParaRPr lang="nl-NL" b="1" dirty="0" smtClean="0">
              <a:solidFill>
                <a:srgbClr val="7F7F7F"/>
              </a:solidFill>
              <a:latin typeface="Calibr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</a:pPr>
            <a:endParaRPr lang="nl-NL" sz="1200" dirty="0" smtClean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fgeronde rechthoek 13"/>
          <p:cNvSpPr/>
          <p:nvPr/>
        </p:nvSpPr>
        <p:spPr>
          <a:xfrm>
            <a:off x="2699792" y="692696"/>
            <a:ext cx="3384376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248400" y="6076950"/>
            <a:ext cx="281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 b="1">
                <a:solidFill>
                  <a:schemeClr val="bg1"/>
                </a:solidFill>
                <a:latin typeface="Arial Narrow" pitchFamily="34" charset="0"/>
                <a:cs typeface="ＭＳ Ｐゴシック"/>
              </a:rPr>
              <a:t>Mijn lijfstijl, mijn keuze.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62000" y="774700"/>
            <a:ext cx="71945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algn="ctr"/>
            <a:r>
              <a:rPr lang="en-US" sz="3600" b="1" dirty="0" err="1" smtClean="0">
                <a:solidFill>
                  <a:srgbClr val="284B94"/>
                </a:solidFill>
              </a:rPr>
              <a:t>Bij</a:t>
            </a:r>
            <a:r>
              <a:rPr lang="en-US" sz="3600" b="1" dirty="0" smtClean="0">
                <a:solidFill>
                  <a:srgbClr val="284B94"/>
                </a:solidFill>
              </a:rPr>
              <a:t> de start</a:t>
            </a:r>
            <a:endParaRPr lang="nl-NL" sz="3600" b="1" dirty="0">
              <a:solidFill>
                <a:srgbClr val="284B94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303018"/>
            <a:ext cx="627889" cy="292609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67744" y="1424453"/>
            <a:ext cx="4968552" cy="4243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800" i="1" dirty="0" smtClean="0">
                <a:solidFill>
                  <a:srgbClr val="7F7F7F"/>
                </a:solidFill>
                <a:latin typeface="Calibri" pitchFamily="34" charset="0"/>
              </a:rPr>
              <a:t>Welk doel heb jij: tijd óf de gezelligheid?</a:t>
            </a:r>
            <a:r>
              <a:rPr lang="nl-NL" sz="1200" b="1" dirty="0" smtClean="0">
                <a:solidFill>
                  <a:srgbClr val="7F7F7F"/>
                </a:solidFill>
                <a:latin typeface="Calibri" pitchFamily="34" charset="0"/>
              </a:rPr>
              <a:t>						</a:t>
            </a:r>
            <a:endParaRPr lang="nl-NL" b="1" dirty="0" smtClean="0">
              <a:solidFill>
                <a:srgbClr val="7F7F7F"/>
              </a:solidFill>
              <a:latin typeface="Calibr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</a:pPr>
            <a:endParaRPr lang="nl-NL" sz="1200" dirty="0" smtClean="0">
              <a:solidFill>
                <a:srgbClr val="7F7F7F"/>
              </a:solidFill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539552" y="5213227"/>
            <a:ext cx="8404753" cy="622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000" dirty="0" smtClean="0">
                <a:solidFill>
                  <a:srgbClr val="7F7F7F"/>
                </a:solidFill>
                <a:latin typeface="Calibri" pitchFamily="34" charset="0"/>
              </a:rPr>
              <a:t>Als je echt voor een </a:t>
            </a:r>
            <a:r>
              <a:rPr lang="nl-NL" sz="2400" b="1" dirty="0" smtClean="0">
                <a:solidFill>
                  <a:srgbClr val="7F7F7F"/>
                </a:solidFill>
                <a:latin typeface="Calibri" pitchFamily="34" charset="0"/>
              </a:rPr>
              <a:t>snelle tijd </a:t>
            </a:r>
            <a:r>
              <a:rPr lang="nl-NL" sz="2000" dirty="0" smtClean="0">
                <a:solidFill>
                  <a:srgbClr val="7F7F7F"/>
                </a:solidFill>
                <a:latin typeface="Calibri" pitchFamily="34" charset="0"/>
              </a:rPr>
              <a:t>wil gaan, kun je wat meer vooraan starten…</a:t>
            </a:r>
          </a:p>
          <a:p>
            <a:pPr marL="0" indent="0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000" dirty="0">
                <a:solidFill>
                  <a:srgbClr val="7F7F7F"/>
                </a:solidFill>
                <a:latin typeface="Calibri" pitchFamily="34" charset="0"/>
              </a:rPr>
              <a:t>Als je voor het </a:t>
            </a:r>
            <a:r>
              <a:rPr lang="nl-NL" sz="2400" b="1" dirty="0">
                <a:solidFill>
                  <a:srgbClr val="7F7F7F"/>
                </a:solidFill>
                <a:latin typeface="Calibri" pitchFamily="34" charset="0"/>
              </a:rPr>
              <a:t>volhouden</a:t>
            </a:r>
            <a:r>
              <a:rPr lang="nl-NL" sz="240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nl-NL" sz="2000" dirty="0">
                <a:solidFill>
                  <a:srgbClr val="7F7F7F"/>
                </a:solidFill>
                <a:latin typeface="Calibri" pitchFamily="34" charset="0"/>
              </a:rPr>
              <a:t>en het </a:t>
            </a:r>
            <a:r>
              <a:rPr lang="nl-NL" sz="2400" b="1" dirty="0">
                <a:solidFill>
                  <a:srgbClr val="7F7F7F"/>
                </a:solidFill>
                <a:latin typeface="Calibri" pitchFamily="34" charset="0"/>
              </a:rPr>
              <a:t>samen lopen </a:t>
            </a:r>
            <a:r>
              <a:rPr lang="nl-NL" sz="2000" dirty="0">
                <a:solidFill>
                  <a:srgbClr val="7F7F7F"/>
                </a:solidFill>
                <a:latin typeface="Calibri" pitchFamily="34" charset="0"/>
              </a:rPr>
              <a:t>wil gaan, start dan wat meer aan de achterkant van het startveld…</a:t>
            </a:r>
            <a:r>
              <a:rPr lang="nl-NL" sz="1100" b="1" dirty="0">
                <a:solidFill>
                  <a:srgbClr val="7F7F7F"/>
                </a:solidFill>
                <a:latin typeface="Calibri" pitchFamily="34" charset="0"/>
              </a:rPr>
              <a:t>	</a:t>
            </a:r>
            <a:r>
              <a:rPr lang="nl-NL" sz="2400" b="1" dirty="0" smtClean="0">
                <a:solidFill>
                  <a:srgbClr val="7F7F7F"/>
                </a:solidFill>
                <a:latin typeface="Calibri" pitchFamily="34" charset="0"/>
              </a:rPr>
              <a:t>						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</a:pPr>
            <a:endParaRPr lang="nl-NL" sz="2400" dirty="0" smtClean="0">
              <a:solidFill>
                <a:srgbClr val="7F7F7F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23" y="1967649"/>
            <a:ext cx="5508104" cy="3098309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7"/>
          <a:stretch/>
        </p:blipFill>
        <p:spPr>
          <a:xfrm rot="213770">
            <a:off x="6740495" y="4055842"/>
            <a:ext cx="967179" cy="909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42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fgeronde rechthoek 13"/>
          <p:cNvSpPr/>
          <p:nvPr/>
        </p:nvSpPr>
        <p:spPr>
          <a:xfrm>
            <a:off x="2699792" y="692696"/>
            <a:ext cx="3384376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248400" y="6076950"/>
            <a:ext cx="281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 b="1">
                <a:solidFill>
                  <a:schemeClr val="bg1"/>
                </a:solidFill>
                <a:latin typeface="Arial Narrow" pitchFamily="34" charset="0"/>
                <a:cs typeface="ＭＳ Ｐゴシック"/>
              </a:rPr>
              <a:t>Mijn lijfstijl, mijn keuze.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62000" y="774700"/>
            <a:ext cx="71945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algn="ctr"/>
            <a:r>
              <a:rPr lang="en-US" sz="3600" b="1" dirty="0" err="1" smtClean="0">
                <a:solidFill>
                  <a:srgbClr val="284B94"/>
                </a:solidFill>
              </a:rPr>
              <a:t>Bij</a:t>
            </a:r>
            <a:r>
              <a:rPr lang="en-US" sz="3600" b="1" dirty="0" smtClean="0">
                <a:solidFill>
                  <a:srgbClr val="284B94"/>
                </a:solidFill>
              </a:rPr>
              <a:t> de start</a:t>
            </a:r>
            <a:endParaRPr lang="nl-NL" sz="3600" b="1" dirty="0">
              <a:solidFill>
                <a:srgbClr val="284B94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303018"/>
            <a:ext cx="627889" cy="292609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19770" y="5593969"/>
            <a:ext cx="8064500" cy="855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Ga niet vooraan staan, supersnel starten en na 500 meter wandelen (leuk voor de foto, niet voor de anderen      )</a:t>
            </a:r>
            <a:r>
              <a:rPr lang="nl-NL" sz="2400" b="1" dirty="0" smtClean="0">
                <a:solidFill>
                  <a:srgbClr val="7F7F7F"/>
                </a:solidFill>
                <a:latin typeface="Calibri" pitchFamily="34" charset="0"/>
              </a:rPr>
              <a:t>	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</a:pPr>
            <a:endParaRPr lang="nl-NL" sz="1200" dirty="0" smtClean="0">
              <a:solidFill>
                <a:srgbClr val="7F7F7F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67744" y="1424453"/>
            <a:ext cx="4968552" cy="4243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800" i="1" dirty="0" smtClean="0">
                <a:solidFill>
                  <a:srgbClr val="7F7F7F"/>
                </a:solidFill>
                <a:latin typeface="Calibri" pitchFamily="34" charset="0"/>
              </a:rPr>
              <a:t>Welk doel heb jij: tijd óf de gezelligheid?</a:t>
            </a:r>
            <a:r>
              <a:rPr lang="nl-NL" sz="1200" b="1" dirty="0" smtClean="0">
                <a:solidFill>
                  <a:srgbClr val="7F7F7F"/>
                </a:solidFill>
                <a:latin typeface="Calibri" pitchFamily="34" charset="0"/>
              </a:rPr>
              <a:t>						</a:t>
            </a:r>
            <a:endParaRPr lang="nl-NL" b="1" dirty="0" smtClean="0">
              <a:solidFill>
                <a:srgbClr val="7F7F7F"/>
              </a:solidFill>
              <a:latin typeface="Calibr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</a:pPr>
            <a:endParaRPr lang="nl-NL" sz="1200" dirty="0" smtClean="0">
              <a:solidFill>
                <a:srgbClr val="7F7F7F"/>
              </a:solidFill>
            </a:endParaRPr>
          </a:p>
        </p:txBody>
      </p:sp>
      <p:pic>
        <p:nvPicPr>
          <p:cNvPr id="189444" name="Picture 4" descr="https://upload.wikimedia.org/wikipedia/commons/thumb/8/85/Smiley.svg/180px-Smiley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665" y="6021288"/>
            <a:ext cx="319339" cy="31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48" name="Picture 8" descr="Afbeeldingsresultaat voor sprinter st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76" y="1988469"/>
            <a:ext cx="4752975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/>
          <a:stretch/>
        </p:blipFill>
        <p:spPr>
          <a:xfrm>
            <a:off x="5980516" y="4163660"/>
            <a:ext cx="1275928" cy="143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75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248400" y="6076950"/>
            <a:ext cx="281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 b="1">
                <a:solidFill>
                  <a:schemeClr val="bg1"/>
                </a:solidFill>
                <a:latin typeface="Arial Narrow" pitchFamily="34" charset="0"/>
                <a:cs typeface="ＭＳ Ｐゴシック"/>
              </a:rPr>
              <a:t>Mijn lijfstijl, mijn keuze.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303018"/>
            <a:ext cx="627889" cy="292609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95054" y="5373502"/>
            <a:ext cx="8064500" cy="1222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Blijf in hardlooppas, dat zorgt voor een goede doorstroming</a:t>
            </a:r>
          </a:p>
          <a:p>
            <a:pPr marL="0" indent="0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400" dirty="0">
                <a:solidFill>
                  <a:srgbClr val="7F7F7F"/>
                </a:solidFill>
                <a:latin typeface="Calibri" pitchFamily="34" charset="0"/>
              </a:rPr>
              <a:t>Probeer niet te </a:t>
            </a: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wandelen… in </a:t>
            </a:r>
            <a:r>
              <a:rPr lang="nl-NL" sz="2400" dirty="0">
                <a:solidFill>
                  <a:srgbClr val="7F7F7F"/>
                </a:solidFill>
                <a:latin typeface="Calibri" pitchFamily="34" charset="0"/>
              </a:rPr>
              <a:t>looppas blijven </a:t>
            </a: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is </a:t>
            </a:r>
            <a:r>
              <a:rPr lang="nl-NL" sz="2400" dirty="0">
                <a:solidFill>
                  <a:srgbClr val="7F7F7F"/>
                </a:solidFill>
                <a:latin typeface="Calibri" pitchFamily="34" charset="0"/>
              </a:rPr>
              <a:t>het </a:t>
            </a: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beste! </a:t>
            </a:r>
            <a:r>
              <a:rPr lang="nl-NL" sz="2400" b="1" dirty="0" smtClean="0">
                <a:solidFill>
                  <a:srgbClr val="7F7F7F"/>
                </a:solidFill>
                <a:latin typeface="Calibri" pitchFamily="34" charset="0"/>
              </a:rPr>
              <a:t>	</a:t>
            </a:r>
            <a:r>
              <a:rPr lang="nl-NL" sz="2000" b="1" dirty="0" smtClean="0">
                <a:solidFill>
                  <a:srgbClr val="7F7F7F"/>
                </a:solidFill>
                <a:latin typeface="Calibri" pitchFamily="34" charset="0"/>
              </a:rPr>
              <a:t>	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</a:pPr>
            <a:endParaRPr lang="nl-NL" sz="2000" dirty="0" smtClean="0">
              <a:solidFill>
                <a:srgbClr val="7F7F7F"/>
              </a:solidFill>
            </a:endParaRPr>
          </a:p>
        </p:txBody>
      </p:sp>
      <p:sp>
        <p:nvSpPr>
          <p:cNvPr id="8" name="Afgeronde rechthoek 7"/>
          <p:cNvSpPr/>
          <p:nvPr/>
        </p:nvSpPr>
        <p:spPr>
          <a:xfrm>
            <a:off x="2699792" y="692696"/>
            <a:ext cx="3384376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62000" y="774700"/>
            <a:ext cx="71945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algn="ctr"/>
            <a:r>
              <a:rPr lang="en-US" sz="3600" b="1" dirty="0" smtClean="0">
                <a:solidFill>
                  <a:srgbClr val="284B94"/>
                </a:solidFill>
              </a:rPr>
              <a:t>In de race…</a:t>
            </a:r>
            <a:endParaRPr lang="nl-NL" sz="3600" b="1" dirty="0">
              <a:solidFill>
                <a:srgbClr val="284B94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068548"/>
            <a:ext cx="5442910" cy="306163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7"/>
          <a:stretch/>
        </p:blipFill>
        <p:spPr>
          <a:xfrm rot="213770">
            <a:off x="6730586" y="4113806"/>
            <a:ext cx="1264422" cy="1189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55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248400" y="6076950"/>
            <a:ext cx="2819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2000" b="1">
                <a:solidFill>
                  <a:schemeClr val="bg1"/>
                </a:solidFill>
                <a:latin typeface="Arial Narrow" pitchFamily="34" charset="0"/>
                <a:cs typeface="ＭＳ Ｐゴシック"/>
              </a:rPr>
              <a:t>Mijn lijfstijl, mijn keuze.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67219" y="5163642"/>
            <a:ext cx="8064500" cy="800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Als je toch echt even moet wandelen…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65860" y="5620296"/>
            <a:ext cx="8064500" cy="800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Doe dit </a:t>
            </a:r>
            <a:r>
              <a:rPr lang="nl-NL" sz="2400" b="1" dirty="0" smtClean="0">
                <a:solidFill>
                  <a:srgbClr val="7F7F7F"/>
                </a:solidFill>
                <a:latin typeface="Calibri" pitchFamily="34" charset="0"/>
              </a:rPr>
              <a:t>achter elkaar </a:t>
            </a: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en </a:t>
            </a:r>
            <a:r>
              <a:rPr lang="nl-NL" sz="2400" b="1" dirty="0" smtClean="0">
                <a:solidFill>
                  <a:srgbClr val="7F7F7F"/>
                </a:solidFill>
                <a:latin typeface="Calibri" pitchFamily="34" charset="0"/>
              </a:rPr>
              <a:t>aan de rechterkant </a:t>
            </a:r>
            <a:r>
              <a:rPr lang="nl-NL" sz="2400" dirty="0" smtClean="0">
                <a:solidFill>
                  <a:srgbClr val="7F7F7F"/>
                </a:solidFill>
                <a:latin typeface="Calibri" pitchFamily="34" charset="0"/>
              </a:rPr>
              <a:t>van het parcours, zodat andere lopers je links makkelijk kunnen inhalen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2699792" y="692696"/>
            <a:ext cx="3384376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62000" y="774700"/>
            <a:ext cx="71945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algn="ctr"/>
            <a:r>
              <a:rPr lang="en-US" sz="3600" b="1" dirty="0" smtClean="0">
                <a:solidFill>
                  <a:srgbClr val="284B94"/>
                </a:solidFill>
              </a:rPr>
              <a:t>In de race…</a:t>
            </a:r>
            <a:endParaRPr lang="nl-NL" sz="3600" b="1" dirty="0">
              <a:solidFill>
                <a:srgbClr val="284B94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303018"/>
            <a:ext cx="627889" cy="292609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86297"/>
            <a:ext cx="5724128" cy="3219822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7"/>
          <a:stretch/>
        </p:blipFill>
        <p:spPr>
          <a:xfrm>
            <a:off x="6382172" y="3777849"/>
            <a:ext cx="1275928" cy="143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109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147C3785DCDC43B7C34FB093AB959F" ma:contentTypeVersion="5" ma:contentTypeDescription="Een nieuw document maken." ma:contentTypeScope="" ma:versionID="838909ad4111aeafd3140c196c24386c">
  <xsd:schema xmlns:xsd="http://www.w3.org/2001/XMLSchema" xmlns:xs="http://www.w3.org/2001/XMLSchema" xmlns:p="http://schemas.microsoft.com/office/2006/metadata/properties" xmlns:ns2="3955ee7a-cd7c-4b30-9b0e-3bea17f2611d" targetNamespace="http://schemas.microsoft.com/office/2006/metadata/properties" ma:root="true" ma:fieldsID="c02e95de0f4f619173169a40c126f746" ns2:_="">
    <xsd:import namespace="3955ee7a-cd7c-4b30-9b0e-3bea17f261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5ee7a-cd7c-4b30-9b0e-3bea17f261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B58277-BD01-4C54-B962-A5612B29F264}"/>
</file>

<file path=customXml/itemProps2.xml><?xml version="1.0" encoding="utf-8"?>
<ds:datastoreItem xmlns:ds="http://schemas.openxmlformats.org/officeDocument/2006/customXml" ds:itemID="{4BA475A7-BDBA-4AA9-92FD-55DE65651DE7}"/>
</file>

<file path=customXml/itemProps3.xml><?xml version="1.0" encoding="utf-8"?>
<ds:datastoreItem xmlns:ds="http://schemas.openxmlformats.org/officeDocument/2006/customXml" ds:itemID="{59EDC9E2-1D8E-46D6-A656-0B20FF81317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5951</TotalTime>
  <Words>558</Words>
  <Application>Microsoft Office PowerPoint</Application>
  <PresentationFormat>Diavoorstelling (4:3)</PresentationFormat>
  <Paragraphs>57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1" baseType="lpstr">
      <vt:lpstr>ＭＳ Ｐゴシック</vt:lpstr>
      <vt:lpstr>Arial</vt:lpstr>
      <vt:lpstr>Arial Narrow</vt:lpstr>
      <vt:lpstr>Calibri</vt:lpstr>
      <vt:lpstr>Wingdings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Landstede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IRun2BFit</dc:creator>
  <cp:lastModifiedBy>Jaap Rohof</cp:lastModifiedBy>
  <cp:revision>301</cp:revision>
  <cp:lastPrinted>2011-01-19T14:34:37Z</cp:lastPrinted>
  <dcterms:created xsi:type="dcterms:W3CDTF">2011-02-09T10:26:41Z</dcterms:created>
  <dcterms:modified xsi:type="dcterms:W3CDTF">2016-12-09T12:49:03Z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0x01010073147C3785DCDC43B7C34FB093AB959F</vt:lpwstr>
  </property>
</Properties>
</file>